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61" r:id="rId3"/>
    <p:sldId id="279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4" r:id="rId18"/>
    <p:sldId id="283" r:id="rId19"/>
    <p:sldId id="282" r:id="rId20"/>
    <p:sldId id="281" r:id="rId21"/>
    <p:sldId id="280" r:id="rId22"/>
    <p:sldId id="285" r:id="rId2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8T08:30:09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8T08:30:11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8T08:31:03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736 87 24575,'0'-1'0,"0"1"0,0-1 0,0 1 0,0-1 0,0 1 0,0-1 0,0 1 0,0-1 0,0 1 0,0-1 0,1 1 0,-1-1 0,0 1 0,0 0 0,1-1 0,-1 1 0,0-1 0,1 1 0,-1-1 0,0 1 0,2-1 0,15-5 0,15 0 0,1 1 0,54 0 0,-54 4 0,1255-11-867,-841 14 697,271-21-244,-288 4 218,-272 10 192,351 2-57,-458 6 5,0 3 0,-1 2-1,0 2 1,-1 2 0,76 29-1,-22 3 64,133 77 0,-129-57-7,-4 4 0,-2 5 0,109 103 0,-126-101 222,232 225 1592,-305-287-1814,-1 1 0,0 0 0,-1 0 0,0 1 0,-1 0 0,-1 1 0,-1 0 0,0 0 0,5 23 0,0 11 0,6 93 0,-12-80 0,-7 113 0,1-164 0,-1 0 0,0-1 0,-1 0 0,0 1 0,-1-1 0,0 0 0,-1-1 0,0 1 0,-1-1 0,0 0 0,-1 0 0,0-1 0,0 0 0,-1 0 0,0-1 0,0 0 0,-13 9 0,-13 7 0,0-2 0,-2-1 0,-59 25 0,59-30 0,-3 0 0,-1-2 0,0-2 0,-81 13 0,-23 6 0,74-13 0,-86 8 0,57-8 0,56-9 0,-73 6 0,107-14 0,-186 16 0,85 2 0,-121 23 0,202-34 0,0 1 0,-41 18 0,-30 11 0,-81 19 0,88-25 0,-2-4 0,-127 20 0,-131-24 0,-6-26 0,106-2 0,-152 6-271,-407-5-501,770 2 772,0-2 0,-61-12 0,74 8 0,1-2 0,0 0 0,1-2 0,-37-20 0,-239-151 0,-66-34 0,307 188 194,-85-25-1,105 39 289,33 12-473,-1-2-1,1 1 0,1-1 0,-1 0 1,0-1-1,1 0 0,0-1 1,0 0-1,1 0 0,-1 0 0,1-1 1,1 0-1,-1 0 0,1-1 1,1 0-1,-1 0 0,1 0 0,1-1 1,0 0-1,-6-16 0,-3-17-8,2 0 0,2 0 0,1-1 0,-1-57 0,8-178 0,4 129 0,-4 107 0,0 13 0,1-1 0,2 1 0,0 0 0,13-53 0,-4 41 0,-6 18 0,1 1 0,1 0 0,2 0 0,0 0 0,1 1 0,19-29 0,120-157 0,-138 192 0,1 0 0,0 0 0,1 2 0,1 0 0,0 0 0,0 1 0,2 1 0,-1 0 0,1 1 0,1 1 0,-1 0 0,2 2 0,-1 0 0,33-9 0,106-18-1365,-108 24-5461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8T08:31:29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8T08:31:37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8T08:31:5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00E70-2FC5-4CAF-B3F8-1BB5FCEC6581}" type="datetimeFigureOut">
              <a:rPr lang="en-GB" smtClean="0"/>
              <a:t>18/05/2024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6DCE7-CF93-4D55-BBAE-164C378942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84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D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73327" y="1367573"/>
            <a:ext cx="11941345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5078" y="2313561"/>
            <a:ext cx="17077843" cy="7112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customXml" Target="../ink/ink5.xml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customXml" Target="../ink/ink4.xml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10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70" y="0"/>
            <a:ext cx="18262169" cy="10189489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7" name="object 7"/>
          <p:cNvSpPr txBox="1"/>
          <p:nvPr/>
        </p:nvSpPr>
        <p:spPr>
          <a:xfrm>
            <a:off x="4780597" y="8512465"/>
            <a:ext cx="872680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6425" algn="l"/>
                <a:tab pos="4692650" algn="l"/>
                <a:tab pos="6659245" algn="l"/>
              </a:tabLst>
            </a:pPr>
            <a:r>
              <a:rPr lang="en-GB" sz="3000" b="1" spc="325" dirty="0">
                <a:solidFill>
                  <a:srgbClr val="FFFFFF"/>
                </a:solidFill>
                <a:latin typeface="Arial"/>
                <a:cs typeface="Arial"/>
              </a:rPr>
              <a:t>      Nzurumike Obianuju Lynda (Ph.D.)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77293" y="3296106"/>
            <a:ext cx="16630649" cy="26396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</a:pPr>
            <a:r>
              <a:rPr lang="en-US" spc="-185" dirty="0"/>
              <a:t>		             Hotel Reservation Analysis </a:t>
            </a:r>
            <a:r>
              <a:rPr lang="en-US" sz="6000" spc="-185" dirty="0"/>
              <a:t>                              </a:t>
            </a:r>
            <a:br>
              <a:rPr lang="en-US" sz="6000" spc="-185" dirty="0"/>
            </a:br>
            <a:r>
              <a:rPr lang="en-US" sz="3600" spc="-185" dirty="0"/>
              <a:t>                                          Using Structured Query Language (SQL)</a:t>
            </a:r>
            <a:br>
              <a:rPr lang="en-US" spc="-185" dirty="0"/>
            </a:br>
            <a:r>
              <a:rPr lang="en-US" spc="-185" dirty="0"/>
              <a:t>		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11CD9B3C-6241-C7A9-9B4D-4A404F381D12}"/>
              </a:ext>
            </a:extLst>
          </p:cNvPr>
          <p:cNvSpPr/>
          <p:nvPr/>
        </p:nvSpPr>
        <p:spPr>
          <a:xfrm>
            <a:off x="393914" y="460341"/>
            <a:ext cx="17526000" cy="9403772"/>
          </a:xfrm>
          <a:prstGeom prst="frame">
            <a:avLst>
              <a:gd name="adj1" fmla="val 1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Mentorness logo">
            <a:extLst>
              <a:ext uri="{FF2B5EF4-FFF2-40B4-BE49-F238E27FC236}">
                <a16:creationId xmlns:a16="http://schemas.microsoft.com/office/drawing/2014/main" id="{D268AF76-BE58-F3D0-6C3A-6C61B882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414" y="70623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bject 7">
            <a:extLst>
              <a:ext uri="{FF2B5EF4-FFF2-40B4-BE49-F238E27FC236}">
                <a16:creationId xmlns:a16="http://schemas.microsoft.com/office/drawing/2014/main" id="{4C7D648D-89CA-DF5D-76A3-56F2FD490FDF}"/>
              </a:ext>
            </a:extLst>
          </p:cNvPr>
          <p:cNvSpPr txBox="1"/>
          <p:nvPr/>
        </p:nvSpPr>
        <p:spPr>
          <a:xfrm>
            <a:off x="4793511" y="6447560"/>
            <a:ext cx="872680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6425" algn="l"/>
                <a:tab pos="4692650" algn="l"/>
                <a:tab pos="6659245" algn="l"/>
              </a:tabLst>
            </a:pPr>
            <a:r>
              <a:rPr lang="en-GB" sz="3000" b="1" spc="325" dirty="0">
                <a:solidFill>
                  <a:srgbClr val="FFFFFF"/>
                </a:solidFill>
                <a:latin typeface="Arial"/>
                <a:cs typeface="Arial"/>
              </a:rPr>
              <a:t>                             </a:t>
            </a:r>
            <a:r>
              <a:rPr lang="en-GB" sz="3000" b="1" spc="325" dirty="0">
                <a:solidFill>
                  <a:srgbClr val="FFFFFF"/>
                </a:solidFill>
                <a:latin typeface="Algerian" panose="04020705040A02060702" pitchFamily="82" charset="0"/>
                <a:cs typeface="Arial"/>
              </a:rPr>
              <a:t>By</a:t>
            </a:r>
            <a:endParaRPr sz="3000" dirty="0">
              <a:latin typeface="Algerian" panose="04020705040A02060702" pitchFamily="82" charset="0"/>
              <a:cs typeface="Arial"/>
            </a:endParaRPr>
          </a:p>
        </p:txBody>
      </p:sp>
      <p:pic>
        <p:nvPicPr>
          <p:cNvPr id="2050" name="Picture 2" descr="Hotel | History, Types, Characteristics ...">
            <a:extLst>
              <a:ext uri="{FF2B5EF4-FFF2-40B4-BE49-F238E27FC236}">
                <a16:creationId xmlns:a16="http://schemas.microsoft.com/office/drawing/2014/main" id="{FB90395A-7839-13C5-1E69-9C9AFF83F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67670"/>
            <a:ext cx="3352800" cy="379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EEECD76E-8E9D-A9B8-7450-49412A876F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37"/>
    </mc:Choice>
    <mc:Fallback>
      <p:transition spd="slow" advTm="11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419100"/>
            <a:ext cx="17477071" cy="1106906"/>
          </a:xfrm>
        </p:spPr>
        <p:txBody>
          <a:bodyPr>
            <a:normAutofit/>
          </a:bodyPr>
          <a:lstStyle/>
          <a:p>
            <a:r>
              <a:rPr lang="en-GB" sz="4000" dirty="0"/>
              <a:t>Question 5: What is the most commonly booked room type?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96C96F-A04C-3B67-5C5D-B59ED95D6F49}"/>
                  </a:ext>
                </a:extLst>
              </p14:cNvPr>
              <p14:cNvContentPartPr/>
              <p14:nvPr/>
            </p14:nvContentPartPr>
            <p14:xfrm>
              <a:off x="3130767" y="759002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96C96F-A04C-3B67-5C5D-B59ED95D6F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22127" y="7503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3376BD0-E873-3148-C314-EDDD2783C945}"/>
                  </a:ext>
                </a:extLst>
              </p14:cNvPr>
              <p14:cNvContentPartPr/>
              <p14:nvPr/>
            </p14:nvContentPartPr>
            <p14:xfrm>
              <a:off x="2433087" y="55776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3376BD0-E873-3148-C314-EDDD2783C9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4447" y="5491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BCB8078-E06E-E77F-7750-159795D42F0F}"/>
                  </a:ext>
                </a:extLst>
              </p14:cNvPr>
              <p14:cNvContentPartPr/>
              <p14:nvPr/>
            </p14:nvContentPartPr>
            <p14:xfrm>
              <a:off x="4835367" y="441696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BCB8078-E06E-E77F-7750-159795D42F0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26727" y="440796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04662DF-B13F-0F81-5DF4-BF629D3DF6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000" y="1410060"/>
            <a:ext cx="15240000" cy="4800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D8B8CE-EBD6-4393-0C3B-C0DD708EC1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3116" y="6865518"/>
            <a:ext cx="9109233" cy="247684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909C6C9-E429-0D69-1611-5C3E3B19A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43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14"/>
    </mc:Choice>
    <mc:Fallback>
      <p:transition spd="slow" advTm="21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419100"/>
            <a:ext cx="17477071" cy="1106906"/>
          </a:xfrm>
        </p:spPr>
        <p:txBody>
          <a:bodyPr>
            <a:normAutofit/>
          </a:bodyPr>
          <a:lstStyle/>
          <a:p>
            <a:r>
              <a:rPr lang="en-GB" sz="3200" dirty="0"/>
              <a:t>Question 6: How many reservations fall on a weekend (</a:t>
            </a:r>
            <a:r>
              <a:rPr lang="en-GB" sz="3200" dirty="0" err="1"/>
              <a:t>no_of_weekend_nights</a:t>
            </a:r>
            <a:r>
              <a:rPr lang="en-GB" sz="3200" dirty="0"/>
              <a:t> &gt; 0)?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1"/>
            <a:ext cx="16989391" cy="346506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47A1B-6BD7-E2C7-93D5-89E6D6C2A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24" y="1555065"/>
            <a:ext cx="16306800" cy="4586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0CE546-BA42-6333-347B-740D37CC9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6819900"/>
            <a:ext cx="10820400" cy="272916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46FADDE-76B0-608A-D040-85EB92683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75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94"/>
    </mc:Choice>
    <mc:Fallback>
      <p:transition spd="slow" advTm="21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419100"/>
            <a:ext cx="17477071" cy="1106906"/>
          </a:xfrm>
        </p:spPr>
        <p:txBody>
          <a:bodyPr>
            <a:normAutofit/>
          </a:bodyPr>
          <a:lstStyle/>
          <a:p>
            <a:r>
              <a:rPr lang="en-GB" sz="3800" dirty="0"/>
              <a:t>Question 7: What is the highest and lowest lead time for reservations?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DF40C-6CD3-D0CA-676C-F7A7A5F0D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562101"/>
            <a:ext cx="15087600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BD6F4E-328B-70EA-BFC0-A6BD59116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5998591"/>
            <a:ext cx="10134600" cy="272630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BC6A0C8-170F-AFFA-31D0-C8B97B40FD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96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37"/>
    </mc:Choice>
    <mc:Fallback>
      <p:transition spd="slow" advTm="16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318138"/>
            <a:ext cx="17477071" cy="1106906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Question 8: What is the most common market segment type for reservations?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6D304-133A-FAA3-BC66-8ACA89E7B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562100"/>
            <a:ext cx="16002000" cy="4800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F730E7-E647-4DA9-7762-90C408E90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6952096"/>
            <a:ext cx="9829800" cy="261100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D01EEF0-61EC-D30C-7FDE-BA910F9827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2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74"/>
    </mc:Choice>
    <mc:Fallback>
      <p:transition spd="slow" advTm="15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419100"/>
            <a:ext cx="17477071" cy="1106906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Question 9: How many reservations have a booking status of "Confirmed"?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BA5E0-82D4-4B96-1679-C9F77A8D8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495655"/>
            <a:ext cx="15849600" cy="464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B0DD1A-0EFA-0151-74C4-F5666D125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6474521"/>
            <a:ext cx="10668000" cy="275771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1ED9A33-1F1F-9A17-A5C4-4598AFBA9D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33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20"/>
    </mc:Choice>
    <mc:Fallback>
      <p:transition spd="slow" advTm="15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419100"/>
            <a:ext cx="17477071" cy="1106906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Question 10: What is the total number of adults and children across all reservations</a:t>
            </a:r>
            <a:r>
              <a:rPr lang="en-GB" sz="40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DAB4B-0314-7A49-4F88-A24C55A37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333501"/>
            <a:ext cx="14706600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048497-D56E-0731-2AEF-ACF354559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6420104"/>
            <a:ext cx="10820400" cy="253339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2B3DD84-A3F3-1541-A38D-20D20C9F3D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4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91"/>
    </mc:Choice>
    <mc:Fallback>
      <p:transition spd="slow" advTm="20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419100"/>
            <a:ext cx="17477071" cy="1106906"/>
          </a:xfrm>
        </p:spPr>
        <p:txBody>
          <a:bodyPr>
            <a:normAutofit/>
          </a:bodyPr>
          <a:lstStyle/>
          <a:p>
            <a:r>
              <a:rPr lang="en-GB" sz="2800" dirty="0"/>
              <a:t>Question 11: What is the average number of weekend nights for reservations involving children?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B568C-C184-5B3C-A4FC-3E98A3696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1307043"/>
            <a:ext cx="15011400" cy="4072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1AFAFA-FA1A-84B9-5EEE-BA2B0A73C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6296120"/>
            <a:ext cx="11049000" cy="242878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AFE151-AB21-1437-7D81-89BE3932A1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1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91"/>
    </mc:Choice>
    <mc:Fallback>
      <p:transition spd="slow" advTm="33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419100"/>
            <a:ext cx="17477071" cy="1106906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Question 12: How many reservations were made in each month of the year?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5F169-A1AD-3A67-68B0-29A53CA81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94" y="1641800"/>
            <a:ext cx="12155506" cy="7474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CE54C2-4F81-2983-0D78-0184A31EF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4999" y="1641800"/>
            <a:ext cx="4416391" cy="76165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8875D47-03EB-6590-2E6F-AE78C11833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35"/>
    </mc:Choice>
    <mc:Fallback>
      <p:transition spd="slow" advTm="28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419100"/>
            <a:ext cx="17477071" cy="1106906"/>
          </a:xfrm>
        </p:spPr>
        <p:txBody>
          <a:bodyPr>
            <a:noAutofit/>
          </a:bodyPr>
          <a:lstStyle/>
          <a:p>
            <a:r>
              <a:rPr lang="en-GB" sz="3200" dirty="0"/>
              <a:t>Question 13: What is the average number of nights (both weekend and weekday) spent by guests for each room type?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 numCol="2"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48B1DD-7929-ED0D-D217-3A74AD05A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40" y="1963020"/>
            <a:ext cx="12792860" cy="6761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83ADBB-5FC5-BEC8-B907-84B3B4689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4860" y="1963020"/>
            <a:ext cx="4440370" cy="676188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270CC1-2217-B01F-D265-48FDE4C6C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93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29"/>
    </mc:Choice>
    <mc:Fallback>
      <p:transition spd="slow" advTm="24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419100"/>
            <a:ext cx="17477071" cy="1106906"/>
          </a:xfrm>
        </p:spPr>
        <p:txBody>
          <a:bodyPr>
            <a:normAutofit/>
          </a:bodyPr>
          <a:lstStyle/>
          <a:p>
            <a:r>
              <a:rPr lang="en-GB" sz="3200" dirty="0"/>
              <a:t>Question 14: For reservations involving children, what is the most common room type, and what is the average price for that room type?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838BB-0516-7B49-CCE5-0213DAE4B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866900"/>
            <a:ext cx="16002000" cy="510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896E79-8F4D-D9CB-1616-C46034C47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7536946"/>
            <a:ext cx="11506200" cy="233095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4586CE7-1762-6143-145A-B809B7B168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8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46"/>
    </mc:Choice>
    <mc:Fallback>
      <p:transition spd="slow" advTm="19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14401"/>
            <a:ext cx="14813280" cy="1106906"/>
          </a:xfrm>
        </p:spPr>
        <p:txBody>
          <a:bodyPr>
            <a:normAutofit/>
          </a:bodyPr>
          <a:lstStyle/>
          <a:p>
            <a:r>
              <a:rPr lang="en-GB" sz="4800" dirty="0"/>
              <a:t>				   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2E06ED-5C72-ACE8-93AC-20B78C9B52E9}"/>
              </a:ext>
            </a:extLst>
          </p:cNvPr>
          <p:cNvSpPr txBox="1"/>
          <p:nvPr/>
        </p:nvSpPr>
        <p:spPr>
          <a:xfrm>
            <a:off x="762000" y="2857500"/>
            <a:ext cx="16535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4800" dirty="0">
                <a:solidFill>
                  <a:schemeClr val="bg1"/>
                </a:solidFill>
              </a:rPr>
              <a:t>The hotel industry relies on data to make informed decisions and improve its guest experience. In this internship project, I worked with a hotel reservation dataset. I used SQL to query and </a:t>
            </a:r>
            <a:r>
              <a:rPr lang="en-GB" sz="4800" dirty="0" err="1">
                <a:solidFill>
                  <a:schemeClr val="bg1"/>
                </a:solidFill>
              </a:rPr>
              <a:t>analyze</a:t>
            </a:r>
            <a:r>
              <a:rPr lang="en-GB" sz="4800" dirty="0">
                <a:solidFill>
                  <a:schemeClr val="bg1"/>
                </a:solidFill>
              </a:rPr>
              <a:t> the data to gain insights into guest preferences, booking trends, and other important factors that affect the hotel's operations. Additionally, I answered specific questions about the dataset.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A750F15C-F411-451D-DADA-E8C8E51166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12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70"/>
    </mc:Choice>
    <mc:Fallback>
      <p:transition spd="slow" advTm="20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419100"/>
            <a:ext cx="17477071" cy="1106906"/>
          </a:xfrm>
        </p:spPr>
        <p:txBody>
          <a:bodyPr>
            <a:normAutofit/>
          </a:bodyPr>
          <a:lstStyle/>
          <a:p>
            <a:r>
              <a:rPr lang="en-GB" sz="3200" dirty="0"/>
              <a:t>Question 15: Find the market segment type that generates the highest average price per room.?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12E6C-FE73-6A67-9D55-B6B608F6A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913191"/>
            <a:ext cx="15240000" cy="45737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212A2C-2BCE-FE5A-6BB5-113CC1AA7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7124700"/>
            <a:ext cx="10668000" cy="236984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94563D1-1496-731E-135E-033F714C4C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67"/>
    </mc:Choice>
    <mc:Fallback>
      <p:transition spd="slow" advTm="34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419100"/>
            <a:ext cx="17477071" cy="1106906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Solutions to the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C42E69-0B96-6C14-D787-2C51EA328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05" y="1257300"/>
            <a:ext cx="16989390" cy="86105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881C12-F537-D7DA-6560-C5ECAF64B6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2"/>
    </mc:Choice>
    <mc:Fallback>
      <p:transition spd="slow" advTm="6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4262438" y="5640737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1026" name="Picture 2" descr="Thank You Images – Browse 302,896 Stock ...">
            <a:extLst>
              <a:ext uri="{FF2B5EF4-FFF2-40B4-BE49-F238E27FC236}">
                <a16:creationId xmlns:a16="http://schemas.microsoft.com/office/drawing/2014/main" id="{51A40CF0-0539-52F3-D754-3937D84B5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562100"/>
            <a:ext cx="1074420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49E2768-1ABB-58ED-8006-A3E5ACF8D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781" y="7954379"/>
            <a:ext cx="1059548" cy="58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CBD925-4D21-5A97-B246-E973FB2D3A95}"/>
              </a:ext>
            </a:extLst>
          </p:cNvPr>
          <p:cNvSpPr txBox="1"/>
          <p:nvPr/>
        </p:nvSpPr>
        <p:spPr>
          <a:xfrm>
            <a:off x="4495800" y="7829133"/>
            <a:ext cx="11582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www.linkedin.com/in/uju-nzurumike</a:t>
            </a:r>
          </a:p>
        </p:txBody>
      </p:sp>
      <p:pic>
        <p:nvPicPr>
          <p:cNvPr id="1032" name="Picture 8" descr="Gmail Logo Icon (2024) - Free Download ...">
            <a:extLst>
              <a:ext uri="{FF2B5EF4-FFF2-40B4-BE49-F238E27FC236}">
                <a16:creationId xmlns:a16="http://schemas.microsoft.com/office/drawing/2014/main" id="{13FD9DD8-DAC4-96DE-06F0-A2D84AC1B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03" y="8987916"/>
            <a:ext cx="892193" cy="5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68AF81-8711-033F-7F7A-E209D0AF7E04}"/>
              </a:ext>
            </a:extLst>
          </p:cNvPr>
          <p:cNvSpPr txBox="1"/>
          <p:nvPr/>
        </p:nvSpPr>
        <p:spPr>
          <a:xfrm>
            <a:off x="4515173" y="8837502"/>
            <a:ext cx="11582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nzurumikeuju2@gmail.com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9E2C25F-26A4-7C56-4DFA-39691978B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79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1"/>
    </mc:Choice>
    <mc:Fallback>
      <p:transition spd="slow" advTm="8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42900"/>
            <a:ext cx="14813280" cy="1106906"/>
          </a:xfrm>
        </p:spPr>
        <p:txBody>
          <a:bodyPr>
            <a:normAutofit/>
          </a:bodyPr>
          <a:lstStyle/>
          <a:p>
            <a:r>
              <a:rPr lang="en-GB" sz="4800" dirty="0"/>
              <a:t>				    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81100"/>
            <a:ext cx="12649199" cy="8915400"/>
          </a:xfrm>
        </p:spPr>
        <p:txBody>
          <a:bodyPr numCol="2"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09733-A827-EFCB-6CBC-6835A65BC24F}"/>
              </a:ext>
            </a:extLst>
          </p:cNvPr>
          <p:cNvSpPr txBox="1"/>
          <p:nvPr/>
        </p:nvSpPr>
        <p:spPr>
          <a:xfrm>
            <a:off x="545124" y="1333500"/>
            <a:ext cx="16142676" cy="7817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GB" sz="3400" b="1" dirty="0">
                <a:solidFill>
                  <a:schemeClr val="bg1"/>
                </a:solidFill>
              </a:rPr>
              <a:t>The dataset includes the following columns:</a:t>
            </a:r>
          </a:p>
          <a:p>
            <a:pPr marL="457200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3400" dirty="0">
                <a:solidFill>
                  <a:schemeClr val="bg1"/>
                </a:solidFill>
              </a:rPr>
              <a:t> </a:t>
            </a:r>
            <a:r>
              <a:rPr lang="en-GB" sz="3400" dirty="0" err="1">
                <a:solidFill>
                  <a:schemeClr val="bg1"/>
                </a:solidFill>
              </a:rPr>
              <a:t>Booking_ID</a:t>
            </a:r>
            <a:r>
              <a:rPr lang="en-GB" sz="3400" dirty="0">
                <a:solidFill>
                  <a:schemeClr val="bg1"/>
                </a:solidFill>
              </a:rPr>
              <a:t>: A unique identifier for each hotel reservation.</a:t>
            </a:r>
          </a:p>
          <a:p>
            <a:pPr marL="457200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3400" dirty="0" err="1">
                <a:solidFill>
                  <a:schemeClr val="bg1"/>
                </a:solidFill>
              </a:rPr>
              <a:t>no_of_adults</a:t>
            </a:r>
            <a:r>
              <a:rPr lang="en-GB" sz="3400" dirty="0">
                <a:solidFill>
                  <a:schemeClr val="bg1"/>
                </a:solidFill>
              </a:rPr>
              <a:t>: The number of adults in the reservation.</a:t>
            </a:r>
          </a:p>
          <a:p>
            <a:pPr marL="457200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3400" dirty="0">
                <a:solidFill>
                  <a:schemeClr val="bg1"/>
                </a:solidFill>
              </a:rPr>
              <a:t> </a:t>
            </a:r>
            <a:r>
              <a:rPr lang="en-GB" sz="3400" dirty="0" err="1">
                <a:solidFill>
                  <a:schemeClr val="bg1"/>
                </a:solidFill>
              </a:rPr>
              <a:t>no_of_children</a:t>
            </a:r>
            <a:r>
              <a:rPr lang="en-GB" sz="3400" dirty="0">
                <a:solidFill>
                  <a:schemeClr val="bg1"/>
                </a:solidFill>
              </a:rPr>
              <a:t>: The number of children in the reservation.</a:t>
            </a:r>
          </a:p>
          <a:p>
            <a:pPr marL="457200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3400" dirty="0" err="1">
                <a:solidFill>
                  <a:schemeClr val="bg1"/>
                </a:solidFill>
              </a:rPr>
              <a:t>no_of_weekend_nights</a:t>
            </a:r>
            <a:r>
              <a:rPr lang="en-GB" sz="3400" dirty="0">
                <a:solidFill>
                  <a:schemeClr val="bg1"/>
                </a:solidFill>
              </a:rPr>
              <a:t>: The number of nights in the reservation that fall on weekends.</a:t>
            </a:r>
          </a:p>
          <a:p>
            <a:pPr marL="457200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3400" dirty="0" err="1">
                <a:solidFill>
                  <a:schemeClr val="bg1"/>
                </a:solidFill>
              </a:rPr>
              <a:t>no_of_week_nights</a:t>
            </a:r>
            <a:r>
              <a:rPr lang="en-GB" sz="3400" dirty="0">
                <a:solidFill>
                  <a:schemeClr val="bg1"/>
                </a:solidFill>
              </a:rPr>
              <a:t>: The number of nights in the reservation that fall on weekdays.</a:t>
            </a:r>
          </a:p>
          <a:p>
            <a:pPr marL="457200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3400" dirty="0">
                <a:solidFill>
                  <a:schemeClr val="bg1"/>
                </a:solidFill>
              </a:rPr>
              <a:t> </a:t>
            </a:r>
            <a:r>
              <a:rPr lang="en-GB" sz="3400" dirty="0" err="1">
                <a:solidFill>
                  <a:schemeClr val="bg1"/>
                </a:solidFill>
              </a:rPr>
              <a:t>type_of_meal_plan</a:t>
            </a:r>
            <a:r>
              <a:rPr lang="en-GB" sz="3400" dirty="0">
                <a:solidFill>
                  <a:schemeClr val="bg1"/>
                </a:solidFill>
              </a:rPr>
              <a:t>: The meal plan chosen by the guests.</a:t>
            </a:r>
          </a:p>
          <a:p>
            <a:pPr marL="457200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3400" dirty="0">
                <a:solidFill>
                  <a:schemeClr val="bg1"/>
                </a:solidFill>
              </a:rPr>
              <a:t> </a:t>
            </a:r>
            <a:r>
              <a:rPr lang="en-GB" sz="3400" dirty="0" err="1">
                <a:solidFill>
                  <a:schemeClr val="bg1"/>
                </a:solidFill>
              </a:rPr>
              <a:t>room_type_reserved</a:t>
            </a:r>
            <a:r>
              <a:rPr lang="en-GB" sz="3400" dirty="0">
                <a:solidFill>
                  <a:schemeClr val="bg1"/>
                </a:solidFill>
              </a:rPr>
              <a:t>: The type of room reserved by the guests.</a:t>
            </a:r>
          </a:p>
          <a:p>
            <a:pPr marL="457200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3400" dirty="0" err="1">
                <a:solidFill>
                  <a:schemeClr val="bg1"/>
                </a:solidFill>
              </a:rPr>
              <a:t>lead_time</a:t>
            </a:r>
            <a:r>
              <a:rPr lang="en-GB" sz="3400" dirty="0">
                <a:solidFill>
                  <a:schemeClr val="bg1"/>
                </a:solidFill>
              </a:rPr>
              <a:t>: The number of days between booking and arrival.</a:t>
            </a:r>
          </a:p>
          <a:p>
            <a:pPr marL="457200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3400" dirty="0" err="1">
                <a:solidFill>
                  <a:schemeClr val="bg1"/>
                </a:solidFill>
              </a:rPr>
              <a:t>arrival_date</a:t>
            </a:r>
            <a:r>
              <a:rPr lang="en-GB" sz="3400" dirty="0">
                <a:solidFill>
                  <a:schemeClr val="bg1"/>
                </a:solidFill>
              </a:rPr>
              <a:t>: The date of arrival.</a:t>
            </a:r>
          </a:p>
          <a:p>
            <a:pPr marL="457200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3400" dirty="0" err="1">
                <a:solidFill>
                  <a:schemeClr val="bg1"/>
                </a:solidFill>
              </a:rPr>
              <a:t>market_segment_type</a:t>
            </a:r>
            <a:r>
              <a:rPr lang="en-GB" sz="3400" dirty="0">
                <a:solidFill>
                  <a:schemeClr val="bg1"/>
                </a:solidFill>
              </a:rPr>
              <a:t>: The market segment to which the reservation belongs.</a:t>
            </a:r>
          </a:p>
          <a:p>
            <a:pPr marL="457200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3400" dirty="0">
                <a:solidFill>
                  <a:schemeClr val="bg1"/>
                </a:solidFill>
              </a:rPr>
              <a:t> </a:t>
            </a:r>
            <a:r>
              <a:rPr lang="en-GB" sz="3400" dirty="0" err="1">
                <a:solidFill>
                  <a:schemeClr val="bg1"/>
                </a:solidFill>
              </a:rPr>
              <a:t>avg_price_per_room</a:t>
            </a:r>
            <a:r>
              <a:rPr lang="en-GB" sz="3400" dirty="0">
                <a:solidFill>
                  <a:schemeClr val="bg1"/>
                </a:solidFill>
              </a:rPr>
              <a:t>: The average price per room in the reservation.</a:t>
            </a:r>
          </a:p>
          <a:p>
            <a:pPr marL="457200" indent="-4572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3400" dirty="0" err="1">
                <a:solidFill>
                  <a:schemeClr val="bg1"/>
                </a:solidFill>
              </a:rPr>
              <a:t>booking_status</a:t>
            </a:r>
            <a:r>
              <a:rPr lang="en-GB" sz="3400" dirty="0">
                <a:solidFill>
                  <a:schemeClr val="bg1"/>
                </a:solidFill>
              </a:rPr>
              <a:t>: The status of the booking.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72C5344-A45E-7E9D-2A1C-4429344834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5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2"/>
    </mc:Choice>
    <mc:Fallback>
      <p:transition spd="slow" advTm="8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36702"/>
            <a:ext cx="14813280" cy="1106906"/>
          </a:xfrm>
        </p:spPr>
        <p:txBody>
          <a:bodyPr>
            <a:normAutofit/>
          </a:bodyPr>
          <a:lstStyle/>
          <a:p>
            <a:r>
              <a:rPr lang="en-GB" sz="4800" dirty="0"/>
              <a:t>				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2E06ED-5C72-ACE8-93AC-20B78C9B52E9}"/>
              </a:ext>
            </a:extLst>
          </p:cNvPr>
          <p:cNvSpPr txBox="1"/>
          <p:nvPr/>
        </p:nvSpPr>
        <p:spPr>
          <a:xfrm>
            <a:off x="536609" y="1343608"/>
            <a:ext cx="17214782" cy="8063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GB" sz="2800" dirty="0">
                <a:solidFill>
                  <a:schemeClr val="bg1"/>
                </a:solidFill>
              </a:rPr>
              <a:t>1. What is the total number of reservations in the dataset?</a:t>
            </a:r>
          </a:p>
          <a:p>
            <a:pPr algn="just">
              <a:spcBef>
                <a:spcPts val="600"/>
              </a:spcBef>
            </a:pPr>
            <a:r>
              <a:rPr lang="en-GB" sz="2800" dirty="0">
                <a:solidFill>
                  <a:schemeClr val="bg1"/>
                </a:solidFill>
              </a:rPr>
              <a:t>2. Which meal plan is the most popular among guests?</a:t>
            </a:r>
          </a:p>
          <a:p>
            <a:pPr algn="just">
              <a:spcBef>
                <a:spcPts val="600"/>
              </a:spcBef>
            </a:pPr>
            <a:r>
              <a:rPr lang="en-GB" sz="2800" dirty="0">
                <a:solidFill>
                  <a:schemeClr val="bg1"/>
                </a:solidFill>
              </a:rPr>
              <a:t>3. What is the average price per room for reservations involving children?</a:t>
            </a:r>
          </a:p>
          <a:p>
            <a:pPr algn="just">
              <a:spcBef>
                <a:spcPts val="600"/>
              </a:spcBef>
            </a:pPr>
            <a:r>
              <a:rPr lang="en-GB" sz="2800" dirty="0">
                <a:solidFill>
                  <a:schemeClr val="bg1"/>
                </a:solidFill>
              </a:rPr>
              <a:t>4. How many reservations were made for the year 20XX (replace XX with the desired year)?</a:t>
            </a:r>
          </a:p>
          <a:p>
            <a:pPr algn="just">
              <a:spcBef>
                <a:spcPts val="600"/>
              </a:spcBef>
            </a:pPr>
            <a:r>
              <a:rPr lang="en-GB" sz="2800" dirty="0">
                <a:solidFill>
                  <a:schemeClr val="bg1"/>
                </a:solidFill>
              </a:rPr>
              <a:t>5. What is the most commonly booked room type?</a:t>
            </a:r>
          </a:p>
          <a:p>
            <a:pPr algn="just">
              <a:spcBef>
                <a:spcPts val="600"/>
              </a:spcBef>
            </a:pPr>
            <a:r>
              <a:rPr lang="en-GB" sz="2800" dirty="0">
                <a:solidFill>
                  <a:schemeClr val="bg1"/>
                </a:solidFill>
              </a:rPr>
              <a:t>6. How many reservations fall on a weekend (</a:t>
            </a:r>
            <a:r>
              <a:rPr lang="en-GB" sz="2800" dirty="0" err="1">
                <a:solidFill>
                  <a:schemeClr val="bg1"/>
                </a:solidFill>
              </a:rPr>
              <a:t>no_of_weekend_nights</a:t>
            </a:r>
            <a:r>
              <a:rPr lang="en-GB" sz="2800" dirty="0">
                <a:solidFill>
                  <a:schemeClr val="bg1"/>
                </a:solidFill>
              </a:rPr>
              <a:t> &gt; 0)?</a:t>
            </a:r>
          </a:p>
          <a:p>
            <a:pPr algn="just">
              <a:spcBef>
                <a:spcPts val="600"/>
              </a:spcBef>
            </a:pPr>
            <a:r>
              <a:rPr lang="en-GB" sz="2800" dirty="0">
                <a:solidFill>
                  <a:schemeClr val="bg1"/>
                </a:solidFill>
              </a:rPr>
              <a:t>7. What is the highest and lowest lead time for reservations?</a:t>
            </a:r>
          </a:p>
          <a:p>
            <a:pPr algn="just">
              <a:spcBef>
                <a:spcPts val="600"/>
              </a:spcBef>
            </a:pPr>
            <a:r>
              <a:rPr lang="en-GB" sz="2800" dirty="0">
                <a:solidFill>
                  <a:schemeClr val="bg1"/>
                </a:solidFill>
              </a:rPr>
              <a:t>8. What is the most common market segment type for reservations?</a:t>
            </a:r>
          </a:p>
          <a:p>
            <a:pPr algn="just">
              <a:spcBef>
                <a:spcPts val="600"/>
              </a:spcBef>
            </a:pPr>
            <a:r>
              <a:rPr lang="en-GB" sz="2800" dirty="0">
                <a:solidFill>
                  <a:schemeClr val="bg1"/>
                </a:solidFill>
              </a:rPr>
              <a:t>9. How many reservations have a booking status of "Confirmed"?</a:t>
            </a:r>
          </a:p>
          <a:p>
            <a:pPr algn="just">
              <a:spcBef>
                <a:spcPts val="600"/>
              </a:spcBef>
            </a:pPr>
            <a:r>
              <a:rPr lang="en-GB" sz="2800" dirty="0">
                <a:solidFill>
                  <a:schemeClr val="bg1"/>
                </a:solidFill>
              </a:rPr>
              <a:t>10. What is the total number of adults and children across all reservations?</a:t>
            </a:r>
          </a:p>
          <a:p>
            <a:pPr algn="just">
              <a:spcBef>
                <a:spcPts val="600"/>
              </a:spcBef>
            </a:pPr>
            <a:r>
              <a:rPr lang="en-GB" sz="2800" dirty="0">
                <a:solidFill>
                  <a:schemeClr val="bg1"/>
                </a:solidFill>
              </a:rPr>
              <a:t>11. What is the average number of weekend nights for reservations involving children?</a:t>
            </a:r>
          </a:p>
          <a:p>
            <a:pPr algn="just">
              <a:spcBef>
                <a:spcPts val="600"/>
              </a:spcBef>
            </a:pPr>
            <a:r>
              <a:rPr lang="en-GB" sz="2800" dirty="0">
                <a:solidFill>
                  <a:schemeClr val="bg1"/>
                </a:solidFill>
              </a:rPr>
              <a:t>12. How many reservations were made in each month of the year?</a:t>
            </a:r>
          </a:p>
          <a:p>
            <a:pPr algn="just">
              <a:spcBef>
                <a:spcPts val="600"/>
              </a:spcBef>
            </a:pPr>
            <a:r>
              <a:rPr lang="en-GB" sz="2800" dirty="0">
                <a:solidFill>
                  <a:schemeClr val="bg1"/>
                </a:solidFill>
              </a:rPr>
              <a:t>13. What is the average number of nights (both weekend and weekday) spent by guests for each room type?</a:t>
            </a:r>
          </a:p>
          <a:p>
            <a:pPr algn="just">
              <a:spcBef>
                <a:spcPts val="600"/>
              </a:spcBef>
            </a:pPr>
            <a:r>
              <a:rPr lang="en-GB" sz="2800" dirty="0">
                <a:solidFill>
                  <a:schemeClr val="bg1"/>
                </a:solidFill>
              </a:rPr>
              <a:t>14. For reservations involving children, what is the most common room type, and what is the average price for that room type?</a:t>
            </a:r>
          </a:p>
          <a:p>
            <a:pPr algn="just">
              <a:spcBef>
                <a:spcPts val="600"/>
              </a:spcBef>
            </a:pPr>
            <a:r>
              <a:rPr lang="en-GB" sz="2800" dirty="0">
                <a:solidFill>
                  <a:schemeClr val="bg1"/>
                </a:solidFill>
              </a:rPr>
              <a:t>15. Find the market segment type that generates the highest average price per room.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C3BB9ED-BC3D-ADCE-D009-E5C9E7C5B0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3"/>
    </mc:Choice>
    <mc:Fallback>
      <p:transition spd="slow" advTm="5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111" y="419100"/>
            <a:ext cx="14813280" cy="838200"/>
          </a:xfrm>
        </p:spPr>
        <p:txBody>
          <a:bodyPr>
            <a:normAutofit/>
          </a:bodyPr>
          <a:lstStyle/>
          <a:p>
            <a:r>
              <a:rPr lang="en-GB" sz="4000" dirty="0"/>
              <a:t>  Import the CSV file to MYSQL workbench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6061F-5F02-5AD5-B3AC-3A9DBB03C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69" y="2435341"/>
            <a:ext cx="17015222" cy="74325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7769F36-B400-4BB2-C475-A2C2AE8367C3}"/>
              </a:ext>
            </a:extLst>
          </p:cNvPr>
          <p:cNvSpPr txBox="1">
            <a:spLocks/>
          </p:cNvSpPr>
          <p:nvPr/>
        </p:nvSpPr>
        <p:spPr>
          <a:xfrm>
            <a:off x="649304" y="1344478"/>
            <a:ext cx="16989391" cy="1090863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defRPr sz="56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just"/>
            <a:r>
              <a:rPr lang="en-GB" sz="2800" kern="0" dirty="0">
                <a:latin typeface="+mn-lt"/>
                <a:cs typeface="Times New Roman" panose="02020603050405020304" pitchFamily="18" charset="0"/>
              </a:rPr>
              <a:t>The dataset was imported to MySQL. The database schema was saved as </a:t>
            </a:r>
            <a:r>
              <a:rPr lang="en-GB" sz="2800" kern="0" dirty="0" err="1">
                <a:latin typeface="+mn-lt"/>
                <a:cs typeface="Times New Roman" panose="02020603050405020304" pitchFamily="18" charset="0"/>
              </a:rPr>
              <a:t>hotel.db</a:t>
            </a:r>
            <a:r>
              <a:rPr lang="en-GB" sz="2800" kern="0" dirty="0">
                <a:latin typeface="+mn-lt"/>
                <a:cs typeface="Times New Roman" panose="02020603050405020304" pitchFamily="18" charset="0"/>
              </a:rPr>
              <a:t> and the table as hotel. The dataset has 700 records as shown in the screenshot below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C1448EB-1C5C-0F85-3F2D-DA57C69F8E21}"/>
                  </a:ext>
                </a:extLst>
              </p14:cNvPr>
              <p14:cNvContentPartPr/>
              <p14:nvPr/>
            </p14:nvContentPartPr>
            <p14:xfrm>
              <a:off x="19791207" y="940764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C1448EB-1C5C-0F85-3F2D-DA57C69F8E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782207" y="9398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ABBA619-B819-E2F6-85FC-D1D0ACD27F13}"/>
                  </a:ext>
                </a:extLst>
              </p14:cNvPr>
              <p14:cNvContentPartPr/>
              <p14:nvPr/>
            </p14:nvContentPartPr>
            <p14:xfrm>
              <a:off x="11577447" y="841548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ABBA619-B819-E2F6-85FC-D1D0ACD27F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68447" y="8406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3619B1A-CF22-2B90-BEA3-92F0E240A619}"/>
                  </a:ext>
                </a:extLst>
              </p14:cNvPr>
              <p14:cNvContentPartPr/>
              <p14:nvPr/>
            </p14:nvContentPartPr>
            <p14:xfrm>
              <a:off x="10181007" y="8384522"/>
              <a:ext cx="2249640" cy="885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3619B1A-CF22-2B90-BEA3-92F0E240A6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172367" y="8375882"/>
                <a:ext cx="2267280" cy="9036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F944BDF-407D-9119-39D5-4F886E9483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07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65"/>
    </mc:Choice>
    <mc:Fallback>
      <p:transition spd="slow" advTm="21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419100"/>
            <a:ext cx="17477071" cy="1106906"/>
          </a:xfrm>
        </p:spPr>
        <p:txBody>
          <a:bodyPr>
            <a:normAutofit/>
          </a:bodyPr>
          <a:lstStyle/>
          <a:p>
            <a:r>
              <a:rPr lang="en-GB" sz="4000" dirty="0"/>
              <a:t>Question 1: What is the total number of reservations in the dataset?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2390B-B3CA-3C62-DCD7-75F82EA91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985862"/>
            <a:ext cx="15316200" cy="4376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CA025E-D4D5-9440-6994-6A613DDEC6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894" y="7458321"/>
            <a:ext cx="9753600" cy="186890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3E115A1-8BE1-B7A5-EA8F-0D3F179415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5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85"/>
    </mc:Choice>
    <mc:Fallback>
      <p:transition spd="slow" advTm="14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419100"/>
            <a:ext cx="17477071" cy="1106906"/>
          </a:xfrm>
        </p:spPr>
        <p:txBody>
          <a:bodyPr>
            <a:normAutofit/>
          </a:bodyPr>
          <a:lstStyle/>
          <a:p>
            <a:r>
              <a:rPr lang="en-GB" sz="4000" dirty="0"/>
              <a:t>Question 2: Which meal plan is the most popular among guests?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77C35-3B8D-9810-7DC7-3EF7A92DB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17" y="2013002"/>
            <a:ext cx="15316200" cy="3968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6E2360-5A3B-DD04-FBB1-64FCA5774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6799995"/>
            <a:ext cx="9677400" cy="2948006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CAEBE2B-3F67-9C52-47D8-1948E1A4FF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1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74"/>
    </mc:Choice>
    <mc:Fallback>
      <p:transition spd="slow" advTm="54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419100"/>
            <a:ext cx="17477071" cy="1106906"/>
          </a:xfrm>
        </p:spPr>
        <p:txBody>
          <a:bodyPr>
            <a:normAutofit/>
          </a:bodyPr>
          <a:lstStyle/>
          <a:p>
            <a:r>
              <a:rPr lang="en-GB" sz="3400" dirty="0"/>
              <a:t>Question 3: What is the average price per room for reservations involving children?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FEE9D-597F-14F1-DF12-19F029B92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526006"/>
            <a:ext cx="14478000" cy="4684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AFDC95-E92C-90B9-A450-6C467F7C1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6819899"/>
            <a:ext cx="10287000" cy="2412331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3910920-A281-5C8C-3C00-690BBCE4C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69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89"/>
    </mc:Choice>
    <mc:Fallback>
      <p:transition spd="slow" advTm="28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C535-3754-B05F-0D6C-BC4F3E338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59" y="419100"/>
            <a:ext cx="17477071" cy="1106906"/>
          </a:xfrm>
        </p:spPr>
        <p:txBody>
          <a:bodyPr>
            <a:normAutofit/>
          </a:bodyPr>
          <a:lstStyle/>
          <a:p>
            <a:r>
              <a:rPr lang="en-GB" sz="4000" dirty="0"/>
              <a:t>Question 4: How many reservations were made for the year 2018?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4304-C8A8-AAEC-914C-9D7DC8A18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705100"/>
            <a:ext cx="16989391" cy="5348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ZA" sz="3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30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GB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A6C5B-D8EF-7081-E39F-DC799B106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7037636"/>
            <a:ext cx="8229600" cy="1814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A197CE-0BC7-0A9C-D14A-8DE880EE7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790700"/>
            <a:ext cx="15087600" cy="424085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B0167D4-819C-6A5F-8601-C6111DEE9F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00000" t="-203125" r="-400000" b="-203125"/>
          <a:stretch>
            <a:fillRect/>
          </a:stretch>
        </p:blipFill>
        <p:spPr>
          <a:xfrm>
            <a:off x="14173200" y="7972425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4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65"/>
    </mc:Choice>
    <mc:Fallback>
      <p:transition spd="slow" advTm="24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498</TotalTime>
  <Words>864</Words>
  <Application>Microsoft Office PowerPoint</Application>
  <PresentationFormat>Custom</PresentationFormat>
  <Paragraphs>76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Algerian</vt:lpstr>
      <vt:lpstr>Arial</vt:lpstr>
      <vt:lpstr>Calibri</vt:lpstr>
      <vt:lpstr>Century Gothic</vt:lpstr>
      <vt:lpstr>Lucida Sans Unicode</vt:lpstr>
      <vt:lpstr>Times New Roman</vt:lpstr>
      <vt:lpstr>Wingdings</vt:lpstr>
      <vt:lpstr>Office Theme</vt:lpstr>
      <vt:lpstr>               Hotel Reservation Analysis                                                                          Using Structured Query Language (SQL)   </vt:lpstr>
      <vt:lpstr>        INTRODUCTION</vt:lpstr>
      <vt:lpstr>        Dataset Description</vt:lpstr>
      <vt:lpstr>    Questions</vt:lpstr>
      <vt:lpstr>  Import the CSV file to MYSQL workbench</vt:lpstr>
      <vt:lpstr>Question 1: What is the total number of reservations in the dataset?</vt:lpstr>
      <vt:lpstr>Question 2: Which meal plan is the most popular among guests?</vt:lpstr>
      <vt:lpstr>Question 3: What is the average price per room for reservations involving children?</vt:lpstr>
      <vt:lpstr>Question 4: How many reservations were made for the year 2018?</vt:lpstr>
      <vt:lpstr>Question 5: What is the most commonly booked room type?</vt:lpstr>
      <vt:lpstr>Question 6: How many reservations fall on a weekend (no_of_weekend_nights &gt; 0)?</vt:lpstr>
      <vt:lpstr>Question 7: What is the highest and lowest lead time for reservations?</vt:lpstr>
      <vt:lpstr>Question 8: What is the most common market segment type for reservations?</vt:lpstr>
      <vt:lpstr>Question 9: How many reservations have a booking status of "Confirmed"?</vt:lpstr>
      <vt:lpstr>Question 10: What is the total number of adults and children across all reservations?</vt:lpstr>
      <vt:lpstr>Question 11: What is the average number of weekend nights for reservations involving children?</vt:lpstr>
      <vt:lpstr>Question 12: How many reservations were made in each month of the year?</vt:lpstr>
      <vt:lpstr>Question 13: What is the average number of nights (both weekend and weekday) spent by guests for each room type?</vt:lpstr>
      <vt:lpstr>Question 14: For reservations involving children, what is the most common room type, and what is the average price for that room type?</vt:lpstr>
      <vt:lpstr>Question 15: Find the market segment type that generates the highest average price per room.?</vt:lpstr>
      <vt:lpstr>Solutions to the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</dc:title>
  <dc:creator>NZURUMIKE IFECHUKWU</dc:creator>
  <cp:keywords>DAFRMcycgrc,BAEiOyd4TC4</cp:keywords>
  <cp:lastModifiedBy>Nzurumike Obianuju</cp:lastModifiedBy>
  <cp:revision>14</cp:revision>
  <dcterms:created xsi:type="dcterms:W3CDTF">2022-11-06T19:47:35Z</dcterms:created>
  <dcterms:modified xsi:type="dcterms:W3CDTF">2024-05-18T12:34:08Z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2022-11-06T00:00:00Z</vt:filetime>
  </property>
  <property fmtid="{D5CDD505-2E9C-101B-9397-08002B2CF9AE}" pid="3" name="Creator">
    <vt:lpwstr>Canva</vt:lpwstr>
  </property>
  <property fmtid="{D5CDD505-2E9C-101B-9397-08002B2CF9AE}" pid="4" name="LastSaved">
    <vt:filetime>2022-11-06T00:00:00Z</vt:filetime>
  </property>
</Properties>
</file>